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1" r:id="rId6"/>
    <p:sldId id="260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330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B9785D1-0F81-4B6E-AFB0-F92AC7EAD00F}" type="datetimeFigureOut">
              <a:rPr lang="en-GB" smtClean="0"/>
              <a:t>04/12/2017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9376632-A14D-48B6-ACE1-AF712D16180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035370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solidFill>
            <a:schemeClr val="tx1"/>
          </a:solidFill>
        </p:spPr>
        <p:txBody>
          <a:bodyPr/>
          <a:lstStyle>
            <a:lvl1pPr>
              <a:defRPr>
                <a:solidFill>
                  <a:schemeClr val="bg1"/>
                </a:solidFill>
                <a:latin typeface="Comic Sans MS" pitchFamily="66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Comic Sans MS" pitchFamily="66" charset="0"/>
              </a:defRPr>
            </a:lvl1pPr>
          </a:lstStyle>
          <a:p>
            <a:fld id="{2ED0CCD1-486B-4D1C-94DE-F9C29DF2546D}" type="datetimeFigureOut">
              <a:rPr lang="en-GB" smtClean="0"/>
              <a:pPr/>
              <a:t>04/12/2017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Comic Sans MS" pitchFamily="66" charset="0"/>
              </a:defRPr>
            </a:lvl1pPr>
          </a:lstStyle>
          <a:p>
            <a:fld id="{D0B4D239-2BE5-4AAE-AA7C-B6CF48B2BB9F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3709837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ED0CCD1-486B-4D1C-94DE-F9C29DF2546D}" type="datetimeFigureOut">
              <a:rPr lang="en-GB" smtClean="0"/>
              <a:t>04/12/2017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B4D239-2BE5-4AAE-AA7C-B6CF48B2BB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7223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ED0CCD1-486B-4D1C-94DE-F9C29DF2546D}" type="datetimeFigureOut">
              <a:rPr lang="en-GB" smtClean="0"/>
              <a:t>04/12/2017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B4D239-2BE5-4AAE-AA7C-B6CF48B2BB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379941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tx1"/>
          </a:solidFill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ED0CCD1-486B-4D1C-94DE-F9C29DF2546D}" type="datetimeFigureOut">
              <a:rPr lang="en-GB" smtClean="0"/>
              <a:t>04/12/2017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B4D239-2BE5-4AAE-AA7C-B6CF48B2BB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90066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ED0CCD1-486B-4D1C-94DE-F9C29DF2546D}" type="datetimeFigureOut">
              <a:rPr lang="en-GB" smtClean="0"/>
              <a:t>04/12/2017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B4D239-2BE5-4AAE-AA7C-B6CF48B2BB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481100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ED0CCD1-486B-4D1C-94DE-F9C29DF2546D}" type="datetimeFigureOut">
              <a:rPr lang="en-GB" smtClean="0"/>
              <a:t>04/12/2017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B4D239-2BE5-4AAE-AA7C-B6CF48B2BB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40835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ED0CCD1-486B-4D1C-94DE-F9C29DF2546D}" type="datetimeFigureOut">
              <a:rPr lang="en-GB" smtClean="0"/>
              <a:t>04/12/2017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B4D239-2BE5-4AAE-AA7C-B6CF48B2BB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91258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ED0CCD1-486B-4D1C-94DE-F9C29DF2546D}" type="datetimeFigureOut">
              <a:rPr lang="en-GB" smtClean="0"/>
              <a:t>04/12/2017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B4D239-2BE5-4AAE-AA7C-B6CF48B2BB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57780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ED0CCD1-486B-4D1C-94DE-F9C29DF2546D}" type="datetimeFigureOut">
              <a:rPr lang="en-GB" smtClean="0"/>
              <a:t>04/12/2017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B4D239-2BE5-4AAE-AA7C-B6CF48B2BB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21045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ED0CCD1-486B-4D1C-94DE-F9C29DF2546D}" type="datetimeFigureOut">
              <a:rPr lang="en-GB" smtClean="0"/>
              <a:t>04/12/2017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B4D239-2BE5-4AAE-AA7C-B6CF48B2BB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907429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ED0CCD1-486B-4D1C-94DE-F9C29DF2546D}" type="datetimeFigureOut">
              <a:rPr lang="en-GB" smtClean="0"/>
              <a:t>04/12/2017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B4D239-2BE5-4AAE-AA7C-B6CF48B2BB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4346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solidFill>
            <a:schemeClr val="tx1"/>
          </a:solid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512958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bg1"/>
          </a:solidFill>
          <a:latin typeface="Comic Sans MS" pitchFamily="66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bg1"/>
          </a:solidFill>
          <a:latin typeface="Comic Sans MS" pitchFamily="66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bg1"/>
          </a:solidFill>
          <a:latin typeface="Comic Sans MS" pitchFamily="66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bg1"/>
          </a:solidFill>
          <a:latin typeface="Comic Sans MS" pitchFamily="66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bg1"/>
          </a:solidFill>
          <a:latin typeface="Comic Sans MS" pitchFamily="66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bg1"/>
          </a:solidFill>
          <a:latin typeface="Comic Sans MS" pitchFamily="66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412776"/>
            <a:ext cx="7772400" cy="2520279"/>
          </a:xfrm>
        </p:spPr>
        <p:txBody>
          <a:bodyPr/>
          <a:lstStyle/>
          <a:p>
            <a:r>
              <a:rPr lang="en-GB" dirty="0" smtClean="0"/>
              <a:t>Would you be happy if you won the lottery? 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149080"/>
            <a:ext cx="6400800" cy="1489720"/>
          </a:xfrm>
        </p:spPr>
        <p:txBody>
          <a:bodyPr>
            <a:normAutofit fontScale="85000" lnSpcReduction="10000"/>
          </a:bodyPr>
          <a:lstStyle/>
          <a:p>
            <a:pPr marL="457200" indent="-457200" algn="l">
              <a:buFont typeface="Arial" pitchFamily="34" charset="0"/>
              <a:buChar char="•"/>
            </a:pPr>
            <a:r>
              <a:rPr lang="en-GB" dirty="0" smtClean="0"/>
              <a:t>Why?  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en-GB" dirty="0" smtClean="0"/>
              <a:t>Can you think of any disadvantages of winning the lottery?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81693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Money &amp; Success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2204864"/>
            <a:ext cx="8229600" cy="1540767"/>
          </a:xfrm>
        </p:spPr>
        <p:txBody>
          <a:bodyPr/>
          <a:lstStyle/>
          <a:p>
            <a:pPr marL="0" indent="0">
              <a:buNone/>
            </a:pPr>
            <a:r>
              <a:rPr lang="en-GB" dirty="0" smtClean="0">
                <a:solidFill>
                  <a:schemeClr val="tx1"/>
                </a:solidFill>
              </a:rPr>
              <a:t>LO: To evaluate how important money is to our definition of success</a:t>
            </a:r>
            <a:endParaRPr lang="en-GB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84412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268760"/>
            <a:ext cx="8229600" cy="2952328"/>
          </a:xfrm>
        </p:spPr>
        <p:txBody>
          <a:bodyPr>
            <a:normAutofit/>
          </a:bodyPr>
          <a:lstStyle/>
          <a:p>
            <a:r>
              <a:rPr lang="en-GB" dirty="0" smtClean="0"/>
              <a:t>REVIEW YOUR LEARNING:</a:t>
            </a:r>
            <a:br>
              <a:rPr lang="en-GB" dirty="0" smtClean="0"/>
            </a:br>
            <a:r>
              <a:rPr lang="en-GB" dirty="0" smtClean="0"/>
              <a:t>Look back at your Diamond 9 and your formula – is money important to you?  </a:t>
            </a:r>
            <a:endParaRPr lang="en-GB" dirty="0"/>
          </a:p>
        </p:txBody>
      </p:sp>
      <p:cxnSp>
        <p:nvCxnSpPr>
          <p:cNvPr id="4" name="Straight Arrow Connector 3"/>
          <p:cNvCxnSpPr/>
          <p:nvPr/>
        </p:nvCxnSpPr>
        <p:spPr>
          <a:xfrm>
            <a:off x="440634" y="4941168"/>
            <a:ext cx="8307830" cy="72008"/>
          </a:xfrm>
          <a:prstGeom prst="straightConnector1">
            <a:avLst/>
          </a:prstGeom>
          <a:ln w="47625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03583910"/>
              </p:ext>
            </p:extLst>
          </p:nvPr>
        </p:nvGraphicFramePr>
        <p:xfrm>
          <a:off x="323527" y="5301208"/>
          <a:ext cx="8820475" cy="1188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64095"/>
                <a:gridCol w="1764095"/>
                <a:gridCol w="1764095"/>
                <a:gridCol w="1764095"/>
                <a:gridCol w="1764095"/>
              </a:tblGrid>
              <a:tr h="360040"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Not at all important 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Not that important 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It</a:t>
                      </a:r>
                      <a:r>
                        <a:rPr lang="en-GB" baseline="0" dirty="0" smtClean="0">
                          <a:solidFill>
                            <a:schemeClr val="tx1"/>
                          </a:solidFill>
                        </a:rPr>
                        <a:t> is a factor in my decisions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Quite important 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More important than anything</a:t>
                      </a:r>
                      <a:r>
                        <a:rPr lang="en-GB" baseline="0" dirty="0" smtClean="0">
                          <a:solidFill>
                            <a:schemeClr val="tx1"/>
                          </a:solidFill>
                        </a:rPr>
                        <a:t> else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127587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722314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Look at the case studies.  Think about each job offer and decide whether you would take this job and why.  </a:t>
            </a:r>
            <a:endParaRPr lang="en-GB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569" t="27649" r="20056" b="36175"/>
          <a:stretch/>
        </p:blipFill>
        <p:spPr bwMode="auto">
          <a:xfrm>
            <a:off x="272795" y="3429000"/>
            <a:ext cx="6618522" cy="30243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ectangle 3"/>
          <p:cNvSpPr/>
          <p:nvPr/>
        </p:nvSpPr>
        <p:spPr>
          <a:xfrm>
            <a:off x="7092280" y="3212976"/>
            <a:ext cx="1872208" cy="237626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chemeClr val="tx1"/>
                </a:solidFill>
              </a:rPr>
              <a:t>Good to know: </a:t>
            </a:r>
          </a:p>
          <a:p>
            <a:pPr algn="ctr"/>
            <a:endParaRPr lang="en-GB" dirty="0" smtClean="0">
              <a:solidFill>
                <a:schemeClr val="tx1"/>
              </a:solidFill>
            </a:endParaRPr>
          </a:p>
          <a:p>
            <a:r>
              <a:rPr lang="en-GB" dirty="0" smtClean="0">
                <a:solidFill>
                  <a:schemeClr val="tx1"/>
                </a:solidFill>
              </a:rPr>
              <a:t>Average UK salary = £26 500</a:t>
            </a:r>
          </a:p>
          <a:p>
            <a:endParaRPr lang="en-GB" dirty="0">
              <a:solidFill>
                <a:schemeClr val="tx1"/>
              </a:solidFill>
            </a:endParaRPr>
          </a:p>
          <a:p>
            <a:r>
              <a:rPr lang="en-GB" dirty="0" smtClean="0">
                <a:solidFill>
                  <a:schemeClr val="tx1"/>
                </a:solidFill>
              </a:rPr>
              <a:t>Minimum Wage = £13 500</a:t>
            </a:r>
            <a:endParaRPr lang="en-GB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23750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Reaching a conclusion: </a:t>
            </a:r>
            <a:endParaRPr lang="en-GB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569" t="27649" r="20056" b="36175"/>
          <a:stretch/>
        </p:blipFill>
        <p:spPr bwMode="auto">
          <a:xfrm>
            <a:off x="393102" y="3429000"/>
            <a:ext cx="6618522" cy="30243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393102" y="1772816"/>
            <a:ext cx="8229600" cy="1540767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GB" dirty="0" smtClean="0">
                <a:solidFill>
                  <a:schemeClr val="tx1"/>
                </a:solidFill>
              </a:rPr>
              <a:t>Review all your answers.  Highlight in one colour when you chose money as the most important factor.  </a:t>
            </a:r>
            <a:endParaRPr lang="en-GB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67438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GB" dirty="0" smtClean="0"/>
              <a:t>In conclusion….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88840"/>
            <a:ext cx="8229600" cy="4137323"/>
          </a:xfrm>
        </p:spPr>
        <p:txBody>
          <a:bodyPr/>
          <a:lstStyle/>
          <a:p>
            <a:pPr marL="0" indent="0">
              <a:buNone/>
            </a:pPr>
            <a:r>
              <a:rPr lang="en-GB" dirty="0" smtClean="0">
                <a:solidFill>
                  <a:schemeClr val="tx1"/>
                </a:solidFill>
              </a:rPr>
              <a:t>Write a paragraph which summarises your own feelings about money.  </a:t>
            </a:r>
          </a:p>
          <a:p>
            <a:pPr marL="0" indent="0">
              <a:buNone/>
            </a:pPr>
            <a:endParaRPr lang="en-GB" dirty="0">
              <a:solidFill>
                <a:schemeClr val="tx1"/>
              </a:solidFill>
            </a:endParaRPr>
          </a:p>
          <a:p>
            <a:r>
              <a:rPr lang="en-GB" dirty="0" smtClean="0">
                <a:solidFill>
                  <a:schemeClr val="tx1"/>
                </a:solidFill>
              </a:rPr>
              <a:t>How important is it to you?  </a:t>
            </a:r>
          </a:p>
          <a:p>
            <a:r>
              <a:rPr lang="en-GB" dirty="0" smtClean="0">
                <a:solidFill>
                  <a:schemeClr val="tx1"/>
                </a:solidFill>
              </a:rPr>
              <a:t>What is more important than money?  </a:t>
            </a:r>
            <a:endParaRPr lang="en-GB" dirty="0">
              <a:solidFill>
                <a:schemeClr val="tx1"/>
              </a:solidFill>
            </a:endParaRPr>
          </a:p>
        </p:txBody>
      </p:sp>
      <p:cxnSp>
        <p:nvCxnSpPr>
          <p:cNvPr id="4" name="Straight Arrow Connector 3"/>
          <p:cNvCxnSpPr/>
          <p:nvPr/>
        </p:nvCxnSpPr>
        <p:spPr>
          <a:xfrm>
            <a:off x="440634" y="4941168"/>
            <a:ext cx="8307830" cy="72008"/>
          </a:xfrm>
          <a:prstGeom prst="straightConnector1">
            <a:avLst/>
          </a:prstGeom>
          <a:ln w="47625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34668335"/>
              </p:ext>
            </p:extLst>
          </p:nvPr>
        </p:nvGraphicFramePr>
        <p:xfrm>
          <a:off x="323527" y="5301208"/>
          <a:ext cx="8820475" cy="1188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64095"/>
                <a:gridCol w="1764095"/>
                <a:gridCol w="1764095"/>
                <a:gridCol w="1764095"/>
                <a:gridCol w="1764095"/>
              </a:tblGrid>
              <a:tr h="360040"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Not at all important 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Not that important 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It</a:t>
                      </a:r>
                      <a:r>
                        <a:rPr lang="en-GB" baseline="0" dirty="0" smtClean="0">
                          <a:solidFill>
                            <a:schemeClr val="tx1"/>
                          </a:solidFill>
                        </a:rPr>
                        <a:t> is a factor in my decisions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Quite important 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More important than anything</a:t>
                      </a:r>
                      <a:r>
                        <a:rPr lang="en-GB" baseline="0" dirty="0" smtClean="0">
                          <a:solidFill>
                            <a:schemeClr val="tx1"/>
                          </a:solidFill>
                        </a:rPr>
                        <a:t> else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4347638"/>
      </p:ext>
    </p:extLst>
  </p:cSld>
  <p:clrMapOvr>
    <a:masterClrMapping/>
  </p:clrMapOvr>
</p:sld>
</file>

<file path=ppt/theme/theme1.xml><?xml version="1.0" encoding="utf-8"?>
<a:theme xmlns:a="http://schemas.openxmlformats.org/drawingml/2006/main" name="Stepping Stones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omic Sans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Stepping Stones</Template>
  <TotalTime>83</TotalTime>
  <Words>175</Words>
  <Application>Microsoft Office PowerPoint</Application>
  <PresentationFormat>On-screen Show (4:3)</PresentationFormat>
  <Paragraphs>29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Stepping Stones</vt:lpstr>
      <vt:lpstr>Would you be happy if you won the lottery? </vt:lpstr>
      <vt:lpstr>Money &amp; Success</vt:lpstr>
      <vt:lpstr>REVIEW YOUR LEARNING: Look back at your Diamond 9 and your formula – is money important to you?  </vt:lpstr>
      <vt:lpstr>Look at the case studies.  Think about each job offer and decide whether you would take this job and why.  </vt:lpstr>
      <vt:lpstr>Reaching a conclusion: </vt:lpstr>
      <vt:lpstr>In conclusion….</vt:lpstr>
    </vt:vector>
  </TitlesOfParts>
  <Company>RM plc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Would you be happy if you won the lottery?</dc:title>
  <dc:creator>Ms K. Mitchell</dc:creator>
  <cp:lastModifiedBy>Ms K. Mitchell</cp:lastModifiedBy>
  <cp:revision>6</cp:revision>
  <dcterms:created xsi:type="dcterms:W3CDTF">2017-02-06T08:58:41Z</dcterms:created>
  <dcterms:modified xsi:type="dcterms:W3CDTF">2017-12-04T16:18:21Z</dcterms:modified>
</cp:coreProperties>
</file>